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9144000" cy="6858000" type="screen4x3"/>
  <p:notesSz cx="6858000" cy="9144000"/>
  <p:custDataLst>
    <p:tags r:id="rId6"/>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8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70EDCD3F-C808-497F-B977-3E8D49234B53}" type="datetimeFigureOut">
              <a:rPr lang="vi-VN" smtClean="0"/>
              <a:t>27/03/2017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DAE7EF1-24F4-489F-A70A-66C43D63700C}" type="slidenum">
              <a:rPr lang="vi-VN" smtClean="0"/>
              <a:t>‹#›</a:t>
            </a:fld>
            <a:endParaRPr lang="vi-VN"/>
          </a:p>
        </p:txBody>
      </p:sp>
    </p:spTree>
    <p:extLst>
      <p:ext uri="{BB962C8B-B14F-4D97-AF65-F5344CB8AC3E}">
        <p14:creationId xmlns:p14="http://schemas.microsoft.com/office/powerpoint/2010/main" val="1932481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0EDCD3F-C808-497F-B977-3E8D49234B53}" type="datetimeFigureOut">
              <a:rPr lang="vi-VN" smtClean="0"/>
              <a:t>27/03/2017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DAE7EF1-24F4-489F-A70A-66C43D63700C}" type="slidenum">
              <a:rPr lang="vi-VN" smtClean="0"/>
              <a:t>‹#›</a:t>
            </a:fld>
            <a:endParaRPr lang="vi-VN"/>
          </a:p>
        </p:txBody>
      </p:sp>
    </p:spTree>
    <p:extLst>
      <p:ext uri="{BB962C8B-B14F-4D97-AF65-F5344CB8AC3E}">
        <p14:creationId xmlns:p14="http://schemas.microsoft.com/office/powerpoint/2010/main" val="2008082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0EDCD3F-C808-497F-B977-3E8D49234B53}" type="datetimeFigureOut">
              <a:rPr lang="vi-VN" smtClean="0"/>
              <a:t>27/03/2017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DAE7EF1-24F4-489F-A70A-66C43D63700C}" type="slidenum">
              <a:rPr lang="vi-VN" smtClean="0"/>
              <a:t>‹#›</a:t>
            </a:fld>
            <a:endParaRPr lang="vi-VN"/>
          </a:p>
        </p:txBody>
      </p:sp>
    </p:spTree>
    <p:extLst>
      <p:ext uri="{BB962C8B-B14F-4D97-AF65-F5344CB8AC3E}">
        <p14:creationId xmlns:p14="http://schemas.microsoft.com/office/powerpoint/2010/main" val="95201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0EDCD3F-C808-497F-B977-3E8D49234B53}" type="datetimeFigureOut">
              <a:rPr lang="vi-VN" smtClean="0"/>
              <a:t>27/03/2017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DAE7EF1-24F4-489F-A70A-66C43D63700C}" type="slidenum">
              <a:rPr lang="vi-VN" smtClean="0"/>
              <a:t>‹#›</a:t>
            </a:fld>
            <a:endParaRPr lang="vi-VN"/>
          </a:p>
        </p:txBody>
      </p:sp>
    </p:spTree>
    <p:extLst>
      <p:ext uri="{BB962C8B-B14F-4D97-AF65-F5344CB8AC3E}">
        <p14:creationId xmlns:p14="http://schemas.microsoft.com/office/powerpoint/2010/main" val="3692615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EDCD3F-C808-497F-B977-3E8D49234B53}" type="datetimeFigureOut">
              <a:rPr lang="vi-VN" smtClean="0"/>
              <a:t>27/03/2017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DAE7EF1-24F4-489F-A70A-66C43D63700C}" type="slidenum">
              <a:rPr lang="vi-VN" smtClean="0"/>
              <a:t>‹#›</a:t>
            </a:fld>
            <a:endParaRPr lang="vi-VN"/>
          </a:p>
        </p:txBody>
      </p:sp>
    </p:spTree>
    <p:extLst>
      <p:ext uri="{BB962C8B-B14F-4D97-AF65-F5344CB8AC3E}">
        <p14:creationId xmlns:p14="http://schemas.microsoft.com/office/powerpoint/2010/main" val="2534218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70EDCD3F-C808-497F-B977-3E8D49234B53}" type="datetimeFigureOut">
              <a:rPr lang="vi-VN" smtClean="0"/>
              <a:t>27/03/2017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DAE7EF1-24F4-489F-A70A-66C43D63700C}" type="slidenum">
              <a:rPr lang="vi-VN" smtClean="0"/>
              <a:t>‹#›</a:t>
            </a:fld>
            <a:endParaRPr lang="vi-VN"/>
          </a:p>
        </p:txBody>
      </p:sp>
    </p:spTree>
    <p:extLst>
      <p:ext uri="{BB962C8B-B14F-4D97-AF65-F5344CB8AC3E}">
        <p14:creationId xmlns:p14="http://schemas.microsoft.com/office/powerpoint/2010/main" val="3750915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70EDCD3F-C808-497F-B977-3E8D49234B53}" type="datetimeFigureOut">
              <a:rPr lang="vi-VN" smtClean="0"/>
              <a:t>27/03/2017</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BDAE7EF1-24F4-489F-A70A-66C43D63700C}" type="slidenum">
              <a:rPr lang="vi-VN" smtClean="0"/>
              <a:t>‹#›</a:t>
            </a:fld>
            <a:endParaRPr lang="vi-VN"/>
          </a:p>
        </p:txBody>
      </p:sp>
    </p:spTree>
    <p:extLst>
      <p:ext uri="{BB962C8B-B14F-4D97-AF65-F5344CB8AC3E}">
        <p14:creationId xmlns:p14="http://schemas.microsoft.com/office/powerpoint/2010/main" val="114405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70EDCD3F-C808-497F-B977-3E8D49234B53}" type="datetimeFigureOut">
              <a:rPr lang="vi-VN" smtClean="0"/>
              <a:t>27/03/2017</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BDAE7EF1-24F4-489F-A70A-66C43D63700C}" type="slidenum">
              <a:rPr lang="vi-VN" smtClean="0"/>
              <a:t>‹#›</a:t>
            </a:fld>
            <a:endParaRPr lang="vi-VN"/>
          </a:p>
        </p:txBody>
      </p:sp>
    </p:spTree>
    <p:extLst>
      <p:ext uri="{BB962C8B-B14F-4D97-AF65-F5344CB8AC3E}">
        <p14:creationId xmlns:p14="http://schemas.microsoft.com/office/powerpoint/2010/main" val="3536062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EDCD3F-C808-497F-B977-3E8D49234B53}" type="datetimeFigureOut">
              <a:rPr lang="vi-VN" smtClean="0"/>
              <a:t>27/03/2017</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BDAE7EF1-24F4-489F-A70A-66C43D63700C}" type="slidenum">
              <a:rPr lang="vi-VN" smtClean="0"/>
              <a:t>‹#›</a:t>
            </a:fld>
            <a:endParaRPr lang="vi-VN"/>
          </a:p>
        </p:txBody>
      </p:sp>
    </p:spTree>
    <p:extLst>
      <p:ext uri="{BB962C8B-B14F-4D97-AF65-F5344CB8AC3E}">
        <p14:creationId xmlns:p14="http://schemas.microsoft.com/office/powerpoint/2010/main" val="139687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EDCD3F-C808-497F-B977-3E8D49234B53}" type="datetimeFigureOut">
              <a:rPr lang="vi-VN" smtClean="0"/>
              <a:t>27/03/2017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DAE7EF1-24F4-489F-A70A-66C43D63700C}" type="slidenum">
              <a:rPr lang="vi-VN" smtClean="0"/>
              <a:t>‹#›</a:t>
            </a:fld>
            <a:endParaRPr lang="vi-VN"/>
          </a:p>
        </p:txBody>
      </p:sp>
    </p:spTree>
    <p:extLst>
      <p:ext uri="{BB962C8B-B14F-4D97-AF65-F5344CB8AC3E}">
        <p14:creationId xmlns:p14="http://schemas.microsoft.com/office/powerpoint/2010/main" val="704368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EDCD3F-C808-497F-B977-3E8D49234B53}" type="datetimeFigureOut">
              <a:rPr lang="vi-VN" smtClean="0"/>
              <a:t>27/03/2017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DAE7EF1-24F4-489F-A70A-66C43D63700C}" type="slidenum">
              <a:rPr lang="vi-VN" smtClean="0"/>
              <a:t>‹#›</a:t>
            </a:fld>
            <a:endParaRPr lang="vi-VN"/>
          </a:p>
        </p:txBody>
      </p:sp>
    </p:spTree>
    <p:extLst>
      <p:ext uri="{BB962C8B-B14F-4D97-AF65-F5344CB8AC3E}">
        <p14:creationId xmlns:p14="http://schemas.microsoft.com/office/powerpoint/2010/main" val="33816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EDCD3F-C808-497F-B977-3E8D49234B53}" type="datetimeFigureOut">
              <a:rPr lang="vi-VN" smtClean="0"/>
              <a:t>27/03/2017</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E7EF1-24F4-489F-A70A-66C43D63700C}" type="slidenum">
              <a:rPr lang="vi-VN" smtClean="0"/>
              <a:t>‹#›</a:t>
            </a:fld>
            <a:endParaRPr lang="vi-VN"/>
          </a:p>
        </p:txBody>
      </p:sp>
    </p:spTree>
    <p:extLst>
      <p:ext uri="{BB962C8B-B14F-4D97-AF65-F5344CB8AC3E}">
        <p14:creationId xmlns:p14="http://schemas.microsoft.com/office/powerpoint/2010/main" val="2436074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1500" y="144762"/>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1</a:t>
            </a:r>
            <a:endParaRPr lang="vi-VN" sz="2400">
              <a:solidFill>
                <a:prstClr val="black"/>
              </a:solidFill>
            </a:endParaRPr>
          </a:p>
        </p:txBody>
      </p:sp>
      <p:sp>
        <p:nvSpPr>
          <p:cNvPr id="3" name="TextBox 2"/>
          <p:cNvSpPr txBox="1"/>
          <p:nvPr/>
        </p:nvSpPr>
        <p:spPr>
          <a:xfrm>
            <a:off x="575556" y="144762"/>
            <a:ext cx="8401050" cy="584775"/>
          </a:xfrm>
          <a:prstGeom prst="rect">
            <a:avLst/>
          </a:prstGeom>
          <a:noFill/>
        </p:spPr>
        <p:txBody>
          <a:bodyPr wrap="square" rtlCol="0">
            <a:spAutoFit/>
          </a:bodyPr>
          <a:lstStyle/>
          <a:p>
            <a:pPr algn="just"/>
            <a:r>
              <a:rPr lang="en-US" sz="3200" smtClean="0">
                <a:solidFill>
                  <a:prstClr val="black"/>
                </a:solidFill>
              </a:rPr>
              <a:t>Tính nhẩm:</a:t>
            </a:r>
          </a:p>
        </p:txBody>
      </p:sp>
      <p:graphicFrame>
        <p:nvGraphicFramePr>
          <p:cNvPr id="4" name="Table 3"/>
          <p:cNvGraphicFramePr>
            <a:graphicFrameLocks noGrp="1"/>
          </p:cNvGraphicFramePr>
          <p:nvPr>
            <p:extLst>
              <p:ext uri="{D42A27DB-BD31-4B8C-83A1-F6EECF244321}">
                <p14:modId xmlns:p14="http://schemas.microsoft.com/office/powerpoint/2010/main" val="1720662692"/>
              </p:ext>
            </p:extLst>
          </p:nvPr>
        </p:nvGraphicFramePr>
        <p:xfrm>
          <a:off x="29477" y="980728"/>
          <a:ext cx="8820980" cy="3505200"/>
        </p:xfrm>
        <a:graphic>
          <a:graphicData uri="http://schemas.openxmlformats.org/drawingml/2006/table">
            <a:tbl>
              <a:tblPr firstRow="1" bandRow="1">
                <a:tableStyleId>{5C22544A-7EE6-4342-B048-85BDC9FD1C3A}</a:tableStyleId>
              </a:tblPr>
              <a:tblGrid>
                <a:gridCol w="4757281"/>
                <a:gridCol w="4063699"/>
              </a:tblGrid>
              <a:tr h="370840">
                <a:tc>
                  <a:txBody>
                    <a:bodyPr/>
                    <a:lstStyle/>
                    <a:p>
                      <a:pPr marL="342900" indent="-342900">
                        <a:buAutoNum type="alphaLcParenR"/>
                      </a:pPr>
                      <a:r>
                        <a:rPr lang="en-US" sz="2800" b="0" smtClean="0">
                          <a:solidFill>
                            <a:schemeClr val="tx1"/>
                          </a:solidFill>
                        </a:rPr>
                        <a:t>40000 + 30000 + 20000 </a:t>
                      </a:r>
                      <a:r>
                        <a:rPr lang="en-US" sz="2800" b="0" baseline="0" smtClean="0">
                          <a:solidFill>
                            <a:schemeClr val="tx1"/>
                          </a:solidFill>
                        </a:rPr>
                        <a:t>=</a:t>
                      </a:r>
                    </a:p>
                    <a:p>
                      <a:pPr marL="342900" indent="-342900">
                        <a:buAutoNum type="alphaLcParenR"/>
                      </a:pPr>
                      <a:endParaRPr lang="en-US" sz="2800" b="0" baseline="0" smtClean="0">
                        <a:solidFill>
                          <a:schemeClr val="tx1"/>
                        </a:solidFill>
                      </a:endParaRPr>
                    </a:p>
                    <a:p>
                      <a:r>
                        <a:rPr lang="en-US" sz="2800" b="0" smtClean="0">
                          <a:solidFill>
                            <a:schemeClr val="tx1"/>
                          </a:solidFill>
                        </a:rPr>
                        <a:t>b) 40000</a:t>
                      </a:r>
                      <a:r>
                        <a:rPr lang="en-US" sz="2800" b="0" baseline="0" smtClean="0">
                          <a:solidFill>
                            <a:schemeClr val="tx1"/>
                          </a:solidFill>
                        </a:rPr>
                        <a:t> + (30000 + 20000) =</a:t>
                      </a:r>
                    </a:p>
                    <a:p>
                      <a:pPr marL="0" indent="0">
                        <a:buNone/>
                      </a:pPr>
                      <a:endParaRPr lang="en-US" sz="2800" b="0" baseline="0" smtClean="0">
                        <a:solidFill>
                          <a:schemeClr val="tx1"/>
                        </a:solidFill>
                      </a:endParaRPr>
                    </a:p>
                    <a:p>
                      <a:pPr marL="0" indent="0">
                        <a:buNone/>
                      </a:pPr>
                      <a:r>
                        <a:rPr lang="en-US" sz="2800" b="0" baseline="0" smtClean="0">
                          <a:solidFill>
                            <a:schemeClr val="tx1"/>
                          </a:solidFill>
                        </a:rPr>
                        <a:t>c) 60000 – 20000 – 10000 =</a:t>
                      </a:r>
                    </a:p>
                    <a:p>
                      <a:pPr marL="0" indent="0">
                        <a:buNone/>
                      </a:pPr>
                      <a:endParaRPr lang="en-US" sz="2800" b="0" baseline="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800" b="0" baseline="0" smtClean="0">
                          <a:solidFill>
                            <a:schemeClr val="tx1"/>
                          </a:solidFill>
                        </a:rPr>
                        <a:t>d) 60000 – (20000 + 10000) =</a:t>
                      </a:r>
                    </a:p>
                    <a:p>
                      <a:pPr marL="0" indent="0">
                        <a:buNone/>
                      </a:pPr>
                      <a:endParaRPr lang="vi-VN" sz="2800" b="0">
                        <a:solidFill>
                          <a:schemeClr val="tx1"/>
                        </a:solidFill>
                      </a:endParaRPr>
                    </a:p>
                  </a:txBody>
                  <a:tcPr>
                    <a:solidFill>
                      <a:schemeClr val="bg1"/>
                    </a:solidFill>
                  </a:tcPr>
                </a:tc>
                <a:tc>
                  <a:txBody>
                    <a:bodyPr/>
                    <a:lstStyle/>
                    <a:p>
                      <a:endParaRPr lang="vi-VN" sz="2800" b="0">
                        <a:solidFill>
                          <a:schemeClr val="tx1"/>
                        </a:solidFill>
                      </a:endParaRPr>
                    </a:p>
                  </a:txBody>
                  <a:tcPr>
                    <a:solidFill>
                      <a:schemeClr val="bg1"/>
                    </a:solidFill>
                  </a:tcPr>
                </a:tc>
              </a:tr>
            </a:tbl>
          </a:graphicData>
        </a:graphic>
      </p:graphicFrame>
      <p:sp>
        <p:nvSpPr>
          <p:cNvPr id="5" name="TextBox 4"/>
          <p:cNvSpPr txBox="1"/>
          <p:nvPr/>
        </p:nvSpPr>
        <p:spPr>
          <a:xfrm>
            <a:off x="4499992" y="1844824"/>
            <a:ext cx="1428217" cy="523220"/>
          </a:xfrm>
          <a:prstGeom prst="rect">
            <a:avLst/>
          </a:prstGeom>
          <a:noFill/>
        </p:spPr>
        <p:txBody>
          <a:bodyPr wrap="square" rtlCol="0">
            <a:spAutoFit/>
          </a:bodyPr>
          <a:lstStyle/>
          <a:p>
            <a:r>
              <a:rPr lang="en-US" sz="2800">
                <a:solidFill>
                  <a:srgbClr val="003366"/>
                </a:solidFill>
              </a:rPr>
              <a:t>9</a:t>
            </a:r>
            <a:r>
              <a:rPr lang="en-US" sz="2800" smtClean="0">
                <a:solidFill>
                  <a:srgbClr val="003366"/>
                </a:solidFill>
              </a:rPr>
              <a:t>0 </a:t>
            </a:r>
            <a:r>
              <a:rPr lang="en-US" sz="2800" smtClean="0">
                <a:solidFill>
                  <a:srgbClr val="003366"/>
                </a:solidFill>
              </a:rPr>
              <a:t>000</a:t>
            </a:r>
            <a:endParaRPr lang="vi-VN" sz="2800">
              <a:solidFill>
                <a:srgbClr val="003366"/>
              </a:solidFill>
            </a:endParaRPr>
          </a:p>
        </p:txBody>
      </p:sp>
      <p:sp>
        <p:nvSpPr>
          <p:cNvPr id="6" name="TextBox 5"/>
          <p:cNvSpPr txBox="1"/>
          <p:nvPr/>
        </p:nvSpPr>
        <p:spPr>
          <a:xfrm>
            <a:off x="4283968" y="980728"/>
            <a:ext cx="1428217" cy="523220"/>
          </a:xfrm>
          <a:prstGeom prst="rect">
            <a:avLst/>
          </a:prstGeom>
          <a:noFill/>
        </p:spPr>
        <p:txBody>
          <a:bodyPr wrap="square" rtlCol="0">
            <a:spAutoFit/>
          </a:bodyPr>
          <a:lstStyle/>
          <a:p>
            <a:r>
              <a:rPr lang="en-US" sz="2800">
                <a:solidFill>
                  <a:srgbClr val="003366"/>
                </a:solidFill>
              </a:rPr>
              <a:t>9</a:t>
            </a:r>
            <a:r>
              <a:rPr lang="en-US" sz="2800" smtClean="0">
                <a:solidFill>
                  <a:srgbClr val="003366"/>
                </a:solidFill>
              </a:rPr>
              <a:t>0 </a:t>
            </a:r>
            <a:r>
              <a:rPr lang="en-US" sz="2800" smtClean="0">
                <a:solidFill>
                  <a:srgbClr val="003366"/>
                </a:solidFill>
              </a:rPr>
              <a:t>000</a:t>
            </a:r>
            <a:endParaRPr lang="vi-VN" sz="2800">
              <a:solidFill>
                <a:srgbClr val="003366"/>
              </a:solidFill>
            </a:endParaRPr>
          </a:p>
        </p:txBody>
      </p:sp>
      <p:sp>
        <p:nvSpPr>
          <p:cNvPr id="7" name="TextBox 6"/>
          <p:cNvSpPr txBox="1"/>
          <p:nvPr/>
        </p:nvSpPr>
        <p:spPr>
          <a:xfrm>
            <a:off x="4283967" y="2708920"/>
            <a:ext cx="1428217" cy="523220"/>
          </a:xfrm>
          <a:prstGeom prst="rect">
            <a:avLst/>
          </a:prstGeom>
          <a:noFill/>
        </p:spPr>
        <p:txBody>
          <a:bodyPr wrap="square" rtlCol="0">
            <a:spAutoFit/>
          </a:bodyPr>
          <a:lstStyle/>
          <a:p>
            <a:r>
              <a:rPr lang="en-US" sz="2800" smtClean="0">
                <a:solidFill>
                  <a:srgbClr val="003366"/>
                </a:solidFill>
              </a:rPr>
              <a:t>3</a:t>
            </a:r>
            <a:r>
              <a:rPr lang="en-US" sz="2800" smtClean="0">
                <a:solidFill>
                  <a:srgbClr val="003366"/>
                </a:solidFill>
              </a:rPr>
              <a:t>0 </a:t>
            </a:r>
            <a:r>
              <a:rPr lang="en-US" sz="2800" smtClean="0">
                <a:solidFill>
                  <a:srgbClr val="003366"/>
                </a:solidFill>
              </a:rPr>
              <a:t>000</a:t>
            </a:r>
            <a:endParaRPr lang="vi-VN" sz="2800">
              <a:solidFill>
                <a:srgbClr val="003366"/>
              </a:solidFill>
            </a:endParaRPr>
          </a:p>
        </p:txBody>
      </p:sp>
      <p:sp>
        <p:nvSpPr>
          <p:cNvPr id="8" name="TextBox 7"/>
          <p:cNvSpPr txBox="1"/>
          <p:nvPr/>
        </p:nvSpPr>
        <p:spPr>
          <a:xfrm>
            <a:off x="4501726" y="3573016"/>
            <a:ext cx="1428217" cy="523220"/>
          </a:xfrm>
          <a:prstGeom prst="rect">
            <a:avLst/>
          </a:prstGeom>
          <a:noFill/>
        </p:spPr>
        <p:txBody>
          <a:bodyPr wrap="square" rtlCol="0">
            <a:spAutoFit/>
          </a:bodyPr>
          <a:lstStyle/>
          <a:p>
            <a:r>
              <a:rPr lang="en-US" sz="2800" smtClean="0">
                <a:solidFill>
                  <a:srgbClr val="003366"/>
                </a:solidFill>
              </a:rPr>
              <a:t>3</a:t>
            </a:r>
            <a:r>
              <a:rPr lang="en-US" sz="2800" smtClean="0">
                <a:solidFill>
                  <a:srgbClr val="003366"/>
                </a:solidFill>
              </a:rPr>
              <a:t>0 </a:t>
            </a:r>
            <a:r>
              <a:rPr lang="en-US" sz="2800" smtClean="0">
                <a:solidFill>
                  <a:srgbClr val="003366"/>
                </a:solidFill>
              </a:rPr>
              <a:t>000</a:t>
            </a:r>
            <a:endParaRPr lang="vi-VN" sz="2800">
              <a:solidFill>
                <a:srgbClr val="003366"/>
              </a:solidFill>
            </a:endParaRPr>
          </a:p>
        </p:txBody>
      </p:sp>
    </p:spTree>
    <p:extLst>
      <p:ext uri="{BB962C8B-B14F-4D97-AF65-F5344CB8AC3E}">
        <p14:creationId xmlns:p14="http://schemas.microsoft.com/office/powerpoint/2010/main" val="220047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1500" y="144762"/>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2</a:t>
            </a:r>
            <a:endParaRPr lang="vi-VN" sz="2400">
              <a:solidFill>
                <a:prstClr val="black"/>
              </a:solidFill>
            </a:endParaRPr>
          </a:p>
        </p:txBody>
      </p:sp>
      <p:sp>
        <p:nvSpPr>
          <p:cNvPr id="3" name="TextBox 2"/>
          <p:cNvSpPr txBox="1"/>
          <p:nvPr/>
        </p:nvSpPr>
        <p:spPr>
          <a:xfrm>
            <a:off x="575556" y="144762"/>
            <a:ext cx="8401050" cy="584775"/>
          </a:xfrm>
          <a:prstGeom prst="rect">
            <a:avLst/>
          </a:prstGeom>
          <a:noFill/>
        </p:spPr>
        <p:txBody>
          <a:bodyPr wrap="square" rtlCol="0">
            <a:spAutoFit/>
          </a:bodyPr>
          <a:lstStyle/>
          <a:p>
            <a:pPr algn="just"/>
            <a:r>
              <a:rPr lang="en-US" sz="3200" smtClean="0">
                <a:solidFill>
                  <a:prstClr val="black"/>
                </a:solidFill>
              </a:rPr>
              <a:t>Tính</a:t>
            </a:r>
            <a:endParaRPr lang="en-US" sz="3200" smtClean="0">
              <a:solidFill>
                <a:prstClr val="black"/>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073644882"/>
              </p:ext>
            </p:extLst>
          </p:nvPr>
        </p:nvGraphicFramePr>
        <p:xfrm>
          <a:off x="287911" y="980728"/>
          <a:ext cx="8653080" cy="2651760"/>
        </p:xfrm>
        <a:graphic>
          <a:graphicData uri="http://schemas.openxmlformats.org/drawingml/2006/table">
            <a:tbl>
              <a:tblPr firstRow="1" bandRow="1">
                <a:tableStyleId>{5C22544A-7EE6-4342-B048-85BDC9FD1C3A}</a:tableStyleId>
              </a:tblPr>
              <a:tblGrid>
                <a:gridCol w="2163270"/>
                <a:gridCol w="2163270"/>
                <a:gridCol w="2163270"/>
                <a:gridCol w="2163270"/>
              </a:tblGrid>
              <a:tr h="370840">
                <a:tc>
                  <a:txBody>
                    <a:bodyPr/>
                    <a:lstStyle/>
                    <a:p>
                      <a:pPr marL="0" indent="0">
                        <a:buNone/>
                      </a:pPr>
                      <a:r>
                        <a:rPr lang="en-US" sz="2800" b="0" smtClean="0">
                          <a:solidFill>
                            <a:schemeClr val="tx1"/>
                          </a:solidFill>
                        </a:rPr>
                        <a:t>    35820</a:t>
                      </a:r>
                      <a:endParaRPr lang="en-US" sz="2800" b="0" smtClean="0">
                        <a:solidFill>
                          <a:schemeClr val="tx1"/>
                        </a:solidFill>
                      </a:endParaRPr>
                    </a:p>
                    <a:p>
                      <a:pPr marL="0" indent="0">
                        <a:buNone/>
                      </a:pPr>
                      <a:r>
                        <a:rPr lang="en-US" sz="2800" b="0" smtClean="0">
                          <a:solidFill>
                            <a:schemeClr val="tx1"/>
                          </a:solidFill>
                        </a:rPr>
                        <a:t>  </a:t>
                      </a:r>
                      <a:r>
                        <a:rPr lang="en-US" sz="2800" b="0" smtClean="0">
                          <a:solidFill>
                            <a:schemeClr val="tx1"/>
                          </a:solidFill>
                        </a:rPr>
                        <a:t>+</a:t>
                      </a:r>
                      <a:endParaRPr lang="en-US" sz="2800" b="0" smtClean="0">
                        <a:solidFill>
                          <a:schemeClr val="tx1"/>
                        </a:solidFill>
                      </a:endParaRPr>
                    </a:p>
                    <a:p>
                      <a:pPr marL="0" indent="0">
                        <a:buNone/>
                      </a:pPr>
                      <a:r>
                        <a:rPr lang="en-US" sz="2800" b="0" baseline="0" smtClean="0">
                          <a:solidFill>
                            <a:schemeClr val="tx1"/>
                          </a:solidFill>
                        </a:rPr>
                        <a:t>    </a:t>
                      </a:r>
                      <a:r>
                        <a:rPr lang="en-US" sz="2800" b="0" baseline="0" smtClean="0">
                          <a:solidFill>
                            <a:schemeClr val="tx1"/>
                          </a:solidFill>
                        </a:rPr>
                        <a:t>25079</a:t>
                      </a:r>
                      <a:endParaRPr lang="en-US" sz="2800" b="0" smtClean="0">
                        <a:solidFill>
                          <a:schemeClr val="tx1"/>
                        </a:solidFill>
                      </a:endParaRPr>
                    </a:p>
                  </a:txBody>
                  <a:tcPr>
                    <a:solidFill>
                      <a:schemeClr val="bg1"/>
                    </a:solidFill>
                  </a:tcPr>
                </a:tc>
                <a:tc>
                  <a:txBody>
                    <a:bodyPr/>
                    <a:lstStyle/>
                    <a:p>
                      <a:r>
                        <a:rPr lang="en-US" sz="2800" b="0" smtClean="0">
                          <a:solidFill>
                            <a:schemeClr val="tx1"/>
                          </a:solidFill>
                        </a:rPr>
                        <a:t>   </a:t>
                      </a:r>
                      <a:r>
                        <a:rPr lang="en-US" sz="2800" b="0" smtClean="0">
                          <a:solidFill>
                            <a:schemeClr val="tx1"/>
                          </a:solidFill>
                        </a:rPr>
                        <a:t>92684</a:t>
                      </a:r>
                      <a:endParaRPr lang="en-US" sz="2800" b="0" smtClean="0">
                        <a:solidFill>
                          <a:schemeClr val="tx1"/>
                        </a:solidFill>
                      </a:endParaRPr>
                    </a:p>
                    <a:p>
                      <a:r>
                        <a:rPr lang="en-US" sz="2800" b="0" smtClean="0">
                          <a:solidFill>
                            <a:schemeClr val="tx1"/>
                          </a:solidFill>
                        </a:rPr>
                        <a:t>- </a:t>
                      </a:r>
                    </a:p>
                    <a:p>
                      <a:r>
                        <a:rPr lang="en-US" sz="2800" b="0" smtClean="0">
                          <a:solidFill>
                            <a:schemeClr val="tx1"/>
                          </a:solidFill>
                        </a:rPr>
                        <a:t>   </a:t>
                      </a:r>
                      <a:r>
                        <a:rPr lang="en-US" sz="2800" b="0" smtClean="0">
                          <a:solidFill>
                            <a:schemeClr val="tx1"/>
                          </a:solidFill>
                        </a:rPr>
                        <a:t>45326</a:t>
                      </a:r>
                      <a:endParaRPr lang="vi-VN" sz="2800" b="0">
                        <a:solidFill>
                          <a:schemeClr val="tx1"/>
                        </a:solidFill>
                      </a:endParaRPr>
                    </a:p>
                  </a:txBody>
                  <a:tcPr>
                    <a:solidFill>
                      <a:schemeClr val="bg1"/>
                    </a:solidFill>
                  </a:tcPr>
                </a:tc>
                <a:tc>
                  <a:txBody>
                    <a:bodyPr/>
                    <a:lstStyle/>
                    <a:p>
                      <a:r>
                        <a:rPr lang="en-US" sz="2800" b="0" smtClean="0">
                          <a:solidFill>
                            <a:schemeClr val="tx1"/>
                          </a:solidFill>
                        </a:rPr>
                        <a:t>   </a:t>
                      </a:r>
                      <a:r>
                        <a:rPr lang="en-US" sz="2800" b="0" smtClean="0">
                          <a:solidFill>
                            <a:schemeClr val="tx1"/>
                          </a:solidFill>
                        </a:rPr>
                        <a:t>72436</a:t>
                      </a:r>
                      <a:endParaRPr lang="en-US" sz="2800" b="0" smtClean="0">
                        <a:solidFill>
                          <a:schemeClr val="tx1"/>
                        </a:solidFill>
                      </a:endParaRPr>
                    </a:p>
                    <a:p>
                      <a:r>
                        <a:rPr lang="en-US" sz="2800" b="0" smtClean="0">
                          <a:solidFill>
                            <a:schemeClr val="tx1"/>
                          </a:solidFill>
                        </a:rPr>
                        <a:t>+</a:t>
                      </a:r>
                      <a:endParaRPr lang="en-US" sz="2800" b="0" smtClean="0">
                        <a:solidFill>
                          <a:schemeClr val="tx1"/>
                        </a:solidFill>
                      </a:endParaRPr>
                    </a:p>
                    <a:p>
                      <a:r>
                        <a:rPr lang="en-US" sz="2800" b="0" smtClean="0">
                          <a:solidFill>
                            <a:schemeClr val="tx1"/>
                          </a:solidFill>
                        </a:rPr>
                        <a:t>  </a:t>
                      </a:r>
                      <a:r>
                        <a:rPr lang="en-US" sz="2800" b="0" smtClean="0">
                          <a:solidFill>
                            <a:schemeClr val="tx1"/>
                          </a:solidFill>
                        </a:rPr>
                        <a:t>   9508</a:t>
                      </a:r>
                      <a:endParaRPr lang="vi-VN" sz="2800" b="0">
                        <a:solidFill>
                          <a:schemeClr val="tx1"/>
                        </a:solidFill>
                      </a:endParaRPr>
                    </a:p>
                  </a:txBody>
                  <a:tcPr>
                    <a:solidFill>
                      <a:schemeClr val="bg1"/>
                    </a:solidFill>
                  </a:tcPr>
                </a:tc>
                <a:tc>
                  <a:txBody>
                    <a:bodyPr/>
                    <a:lstStyle/>
                    <a:p>
                      <a:r>
                        <a:rPr lang="en-US" sz="2800" b="0" smtClean="0">
                          <a:solidFill>
                            <a:schemeClr val="tx1"/>
                          </a:solidFill>
                        </a:rPr>
                        <a:t>   </a:t>
                      </a:r>
                      <a:r>
                        <a:rPr lang="en-US" sz="2800" b="0" smtClean="0">
                          <a:solidFill>
                            <a:schemeClr val="tx1"/>
                          </a:solidFill>
                        </a:rPr>
                        <a:t>57370</a:t>
                      </a:r>
                      <a:endParaRPr lang="en-US" sz="2800" b="0" smtClean="0">
                        <a:solidFill>
                          <a:schemeClr val="tx1"/>
                        </a:solidFill>
                      </a:endParaRPr>
                    </a:p>
                    <a:p>
                      <a:r>
                        <a:rPr lang="en-US" sz="2800" b="0" smtClean="0">
                          <a:solidFill>
                            <a:schemeClr val="tx1"/>
                          </a:solidFill>
                        </a:rPr>
                        <a:t>-</a:t>
                      </a:r>
                    </a:p>
                    <a:p>
                      <a:r>
                        <a:rPr lang="en-US" sz="2800" b="0" baseline="0" smtClean="0">
                          <a:solidFill>
                            <a:schemeClr val="tx1"/>
                          </a:solidFill>
                        </a:rPr>
                        <a:t>      </a:t>
                      </a:r>
                      <a:r>
                        <a:rPr lang="en-US" sz="2800" b="0" smtClean="0">
                          <a:solidFill>
                            <a:schemeClr val="tx1"/>
                          </a:solidFill>
                        </a:rPr>
                        <a:t>6821</a:t>
                      </a:r>
                      <a:endParaRPr lang="en-US" sz="2800" b="0" smtClean="0">
                        <a:solidFill>
                          <a:schemeClr val="tx1"/>
                        </a:solidFill>
                      </a:endParaRPr>
                    </a:p>
                    <a:p>
                      <a:endParaRPr lang="en-US" sz="2800" b="0" smtClean="0">
                        <a:solidFill>
                          <a:schemeClr val="tx1"/>
                        </a:solidFill>
                      </a:endParaRPr>
                    </a:p>
                    <a:p>
                      <a:endParaRPr lang="en-US" sz="2800" b="0" smtClean="0">
                        <a:solidFill>
                          <a:schemeClr val="tx1"/>
                        </a:solidFill>
                      </a:endParaRPr>
                    </a:p>
                    <a:p>
                      <a:endParaRPr lang="vi-VN" sz="2800" b="0">
                        <a:solidFill>
                          <a:schemeClr val="tx1"/>
                        </a:solidFill>
                      </a:endParaRPr>
                    </a:p>
                  </a:txBody>
                  <a:tcPr>
                    <a:solidFill>
                      <a:schemeClr val="bg1"/>
                    </a:solidFill>
                  </a:tcPr>
                </a:tc>
              </a:tr>
            </a:tbl>
          </a:graphicData>
        </a:graphic>
      </p:graphicFrame>
      <p:cxnSp>
        <p:nvCxnSpPr>
          <p:cNvPr id="5" name="Straight Connector 4"/>
          <p:cNvCxnSpPr/>
          <p:nvPr/>
        </p:nvCxnSpPr>
        <p:spPr>
          <a:xfrm>
            <a:off x="575556" y="2348880"/>
            <a:ext cx="133214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654781" y="2350040"/>
            <a:ext cx="1140613" cy="523220"/>
          </a:xfrm>
          <a:prstGeom prst="rect">
            <a:avLst/>
          </a:prstGeom>
          <a:noFill/>
        </p:spPr>
        <p:txBody>
          <a:bodyPr wrap="square" rtlCol="0">
            <a:spAutoFit/>
          </a:bodyPr>
          <a:lstStyle/>
          <a:p>
            <a:r>
              <a:rPr lang="en-US" sz="2800"/>
              <a:t>6</a:t>
            </a:r>
            <a:r>
              <a:rPr lang="en-US" sz="2800" smtClean="0"/>
              <a:t>0899</a:t>
            </a:r>
            <a:endParaRPr lang="vi-VN" sz="2800"/>
          </a:p>
        </p:txBody>
      </p:sp>
      <p:cxnSp>
        <p:nvCxnSpPr>
          <p:cNvPr id="8" name="Straight Connector 7"/>
          <p:cNvCxnSpPr/>
          <p:nvPr/>
        </p:nvCxnSpPr>
        <p:spPr>
          <a:xfrm>
            <a:off x="2635041" y="2348880"/>
            <a:ext cx="133214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776081" y="2348880"/>
            <a:ext cx="133214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948264" y="2348880"/>
            <a:ext cx="133214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730808" y="2332616"/>
            <a:ext cx="1140613" cy="523220"/>
          </a:xfrm>
          <a:prstGeom prst="rect">
            <a:avLst/>
          </a:prstGeom>
          <a:noFill/>
        </p:spPr>
        <p:txBody>
          <a:bodyPr wrap="square" rtlCol="0">
            <a:spAutoFit/>
          </a:bodyPr>
          <a:lstStyle/>
          <a:p>
            <a:r>
              <a:rPr lang="en-US" sz="2800"/>
              <a:t>4</a:t>
            </a:r>
            <a:r>
              <a:rPr lang="en-US" sz="2800" smtClean="0"/>
              <a:t>7</a:t>
            </a:r>
            <a:r>
              <a:rPr lang="en-US" sz="2800" smtClean="0"/>
              <a:t>358</a:t>
            </a:r>
            <a:endParaRPr lang="vi-VN" sz="2800"/>
          </a:p>
        </p:txBody>
      </p:sp>
      <p:sp>
        <p:nvSpPr>
          <p:cNvPr id="12" name="TextBox 11"/>
          <p:cNvSpPr txBox="1"/>
          <p:nvPr/>
        </p:nvSpPr>
        <p:spPr>
          <a:xfrm>
            <a:off x="4871848" y="2350040"/>
            <a:ext cx="1140613" cy="523220"/>
          </a:xfrm>
          <a:prstGeom prst="rect">
            <a:avLst/>
          </a:prstGeom>
          <a:noFill/>
        </p:spPr>
        <p:txBody>
          <a:bodyPr wrap="square" rtlCol="0">
            <a:spAutoFit/>
          </a:bodyPr>
          <a:lstStyle/>
          <a:p>
            <a:r>
              <a:rPr lang="en-US" sz="2800"/>
              <a:t>8</a:t>
            </a:r>
            <a:r>
              <a:rPr lang="en-US" sz="2800" smtClean="0"/>
              <a:t>19</a:t>
            </a:r>
            <a:r>
              <a:rPr lang="en-US" sz="2800" smtClean="0"/>
              <a:t>44</a:t>
            </a:r>
            <a:endParaRPr lang="vi-VN" sz="2800"/>
          </a:p>
        </p:txBody>
      </p:sp>
      <p:sp>
        <p:nvSpPr>
          <p:cNvPr id="13" name="TextBox 12"/>
          <p:cNvSpPr txBox="1"/>
          <p:nvPr/>
        </p:nvSpPr>
        <p:spPr>
          <a:xfrm>
            <a:off x="7132046" y="2332616"/>
            <a:ext cx="1140613" cy="523220"/>
          </a:xfrm>
          <a:prstGeom prst="rect">
            <a:avLst/>
          </a:prstGeom>
          <a:noFill/>
        </p:spPr>
        <p:txBody>
          <a:bodyPr wrap="square" rtlCol="0">
            <a:spAutoFit/>
          </a:bodyPr>
          <a:lstStyle/>
          <a:p>
            <a:r>
              <a:rPr lang="en-US" sz="2800"/>
              <a:t>5</a:t>
            </a:r>
            <a:r>
              <a:rPr lang="en-US" sz="2800" smtClean="0"/>
              <a:t>05</a:t>
            </a:r>
            <a:r>
              <a:rPr lang="en-US" sz="2800" smtClean="0"/>
              <a:t>49</a:t>
            </a:r>
            <a:endParaRPr lang="vi-VN" sz="2800"/>
          </a:p>
        </p:txBody>
      </p:sp>
    </p:spTree>
    <p:extLst>
      <p:ext uri="{BB962C8B-B14F-4D97-AF65-F5344CB8AC3E}">
        <p14:creationId xmlns:p14="http://schemas.microsoft.com/office/powerpoint/2010/main" val="3093833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left)">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1500" y="144762"/>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3</a:t>
            </a:r>
            <a:endParaRPr lang="vi-VN" sz="2400">
              <a:solidFill>
                <a:prstClr val="black"/>
              </a:solidFill>
            </a:endParaRPr>
          </a:p>
        </p:txBody>
      </p:sp>
      <p:sp>
        <p:nvSpPr>
          <p:cNvPr id="3" name="TextBox 2"/>
          <p:cNvSpPr txBox="1"/>
          <p:nvPr/>
        </p:nvSpPr>
        <p:spPr>
          <a:xfrm>
            <a:off x="575556" y="144762"/>
            <a:ext cx="8401050" cy="1815882"/>
          </a:xfrm>
          <a:prstGeom prst="rect">
            <a:avLst/>
          </a:prstGeom>
          <a:noFill/>
        </p:spPr>
        <p:txBody>
          <a:bodyPr wrap="square" rtlCol="0">
            <a:spAutoFit/>
          </a:bodyPr>
          <a:lstStyle/>
          <a:p>
            <a:pPr algn="just"/>
            <a:r>
              <a:rPr lang="en-US" sz="2800" smtClean="0">
                <a:solidFill>
                  <a:prstClr val="black"/>
                </a:solidFill>
              </a:rPr>
              <a:t>Xã Xuân Phương có 68 700 cây ăn quả. Xã Xuân Hòa có nhiều hơn xã Xuân Phương 5200 cây ăn quả. Xã Xuân Mai có ít hơn xã Xuân Hòa 4500 cây ăn quả. Hỏi xã Xuân Mai có bao nhiêu cây ăn quả?</a:t>
            </a:r>
            <a:endParaRPr lang="en-US" sz="2800" smtClean="0">
              <a:solidFill>
                <a:prstClr val="black"/>
              </a:solidFill>
            </a:endParaRPr>
          </a:p>
        </p:txBody>
      </p:sp>
      <p:sp>
        <p:nvSpPr>
          <p:cNvPr id="4" name="TextBox 3"/>
          <p:cNvSpPr txBox="1"/>
          <p:nvPr/>
        </p:nvSpPr>
        <p:spPr>
          <a:xfrm>
            <a:off x="575556" y="2060848"/>
            <a:ext cx="8401050" cy="2677656"/>
          </a:xfrm>
          <a:prstGeom prst="rect">
            <a:avLst/>
          </a:prstGeom>
          <a:noFill/>
        </p:spPr>
        <p:txBody>
          <a:bodyPr wrap="square" rtlCol="0">
            <a:spAutoFit/>
          </a:bodyPr>
          <a:lstStyle/>
          <a:p>
            <a:pPr algn="ctr"/>
            <a:r>
              <a:rPr lang="en-US" sz="2800" smtClean="0">
                <a:solidFill>
                  <a:prstClr val="black"/>
                </a:solidFill>
              </a:rPr>
              <a:t>Bài giải</a:t>
            </a:r>
          </a:p>
          <a:p>
            <a:pPr algn="ctr"/>
            <a:r>
              <a:rPr lang="en-US" sz="2800" smtClean="0">
                <a:solidFill>
                  <a:prstClr val="black"/>
                </a:solidFill>
              </a:rPr>
              <a:t>Xã Xuân Hòa có số cây ăn quả là:</a:t>
            </a:r>
          </a:p>
          <a:p>
            <a:pPr algn="ctr"/>
            <a:r>
              <a:rPr lang="en-US" sz="2800" smtClean="0">
                <a:solidFill>
                  <a:prstClr val="black"/>
                </a:solidFill>
              </a:rPr>
              <a:t>68 700 – 5200 = 63 500 (cây)</a:t>
            </a:r>
          </a:p>
          <a:p>
            <a:pPr algn="ctr"/>
            <a:r>
              <a:rPr lang="en-US" sz="2800" smtClean="0">
                <a:solidFill>
                  <a:prstClr val="black"/>
                </a:solidFill>
              </a:rPr>
              <a:t>Xã Xuân Mai có số cây ăn quả là:</a:t>
            </a:r>
          </a:p>
          <a:p>
            <a:pPr algn="ctr"/>
            <a:r>
              <a:rPr lang="en-US" sz="2800" smtClean="0">
                <a:solidFill>
                  <a:prstClr val="black"/>
                </a:solidFill>
              </a:rPr>
              <a:t>63 500 – 4500 = 59 000 (cây)</a:t>
            </a:r>
          </a:p>
          <a:p>
            <a:pPr algn="r"/>
            <a:r>
              <a:rPr lang="en-US" sz="2800" smtClean="0">
                <a:solidFill>
                  <a:prstClr val="black"/>
                </a:solidFill>
              </a:rPr>
              <a:t>Đáp số: 59 000 cây</a:t>
            </a:r>
            <a:endParaRPr lang="en-US" sz="2800" smtClean="0">
              <a:solidFill>
                <a:prstClr val="black"/>
              </a:solidFill>
            </a:endParaRPr>
          </a:p>
        </p:txBody>
      </p:sp>
    </p:spTree>
    <p:extLst>
      <p:ext uri="{BB962C8B-B14F-4D97-AF65-F5344CB8AC3E}">
        <p14:creationId xmlns:p14="http://schemas.microsoft.com/office/powerpoint/2010/main" val="297908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71500" y="144762"/>
            <a:ext cx="504056" cy="50405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a:solidFill>
                  <a:prstClr val="black"/>
                </a:solidFill>
              </a:rPr>
              <a:t>4</a:t>
            </a:r>
            <a:endParaRPr lang="vi-VN" sz="2400">
              <a:solidFill>
                <a:prstClr val="black"/>
              </a:solidFill>
            </a:endParaRPr>
          </a:p>
        </p:txBody>
      </p:sp>
      <p:sp>
        <p:nvSpPr>
          <p:cNvPr id="3" name="TextBox 2"/>
          <p:cNvSpPr txBox="1"/>
          <p:nvPr/>
        </p:nvSpPr>
        <p:spPr>
          <a:xfrm>
            <a:off x="575556" y="144762"/>
            <a:ext cx="8401050" cy="1077218"/>
          </a:xfrm>
          <a:prstGeom prst="rect">
            <a:avLst/>
          </a:prstGeom>
          <a:noFill/>
        </p:spPr>
        <p:txBody>
          <a:bodyPr wrap="square" rtlCol="0">
            <a:spAutoFit/>
          </a:bodyPr>
          <a:lstStyle/>
          <a:p>
            <a:pPr algn="just"/>
            <a:r>
              <a:rPr lang="en-US" sz="3200" smtClean="0">
                <a:solidFill>
                  <a:prstClr val="black"/>
                </a:solidFill>
              </a:rPr>
              <a:t>Mua 5 cái compa phải trả 10 000 đồng. Hỏi mua 3 cái com pa cùng loại phải trả bao nhiêu tiền?</a:t>
            </a:r>
            <a:endParaRPr lang="en-US" sz="3200" smtClean="0">
              <a:solidFill>
                <a:prstClr val="black"/>
              </a:solidFill>
            </a:endParaRPr>
          </a:p>
        </p:txBody>
      </p:sp>
      <p:sp>
        <p:nvSpPr>
          <p:cNvPr id="4" name="TextBox 3"/>
          <p:cNvSpPr txBox="1"/>
          <p:nvPr/>
        </p:nvSpPr>
        <p:spPr>
          <a:xfrm>
            <a:off x="575556" y="1221980"/>
            <a:ext cx="8401050" cy="1569660"/>
          </a:xfrm>
          <a:prstGeom prst="rect">
            <a:avLst/>
          </a:prstGeom>
          <a:noFill/>
        </p:spPr>
        <p:txBody>
          <a:bodyPr wrap="square" rtlCol="0">
            <a:spAutoFit/>
          </a:bodyPr>
          <a:lstStyle/>
          <a:p>
            <a:pPr algn="just"/>
            <a:r>
              <a:rPr lang="en-US" sz="3200" smtClean="0">
                <a:solidFill>
                  <a:prstClr val="black"/>
                </a:solidFill>
              </a:rPr>
              <a:t>Tóm tắt:</a:t>
            </a:r>
          </a:p>
          <a:p>
            <a:pPr algn="just"/>
            <a:r>
              <a:rPr lang="en-US" sz="3200" smtClean="0">
                <a:solidFill>
                  <a:prstClr val="black"/>
                </a:solidFill>
              </a:rPr>
              <a:t>5 cái compa: 10 000 đồng</a:t>
            </a:r>
          </a:p>
          <a:p>
            <a:pPr algn="just"/>
            <a:r>
              <a:rPr lang="en-US" sz="3200" smtClean="0">
                <a:solidFill>
                  <a:prstClr val="black"/>
                </a:solidFill>
              </a:rPr>
              <a:t>3 cái compa: ..........  đồng? </a:t>
            </a:r>
            <a:endParaRPr lang="en-US" sz="3200" smtClean="0">
              <a:solidFill>
                <a:prstClr val="black"/>
              </a:solidFill>
            </a:endParaRPr>
          </a:p>
        </p:txBody>
      </p:sp>
      <p:sp>
        <p:nvSpPr>
          <p:cNvPr id="5" name="TextBox 4"/>
          <p:cNvSpPr txBox="1"/>
          <p:nvPr/>
        </p:nvSpPr>
        <p:spPr>
          <a:xfrm>
            <a:off x="575556" y="2924944"/>
            <a:ext cx="8401050" cy="3046988"/>
          </a:xfrm>
          <a:prstGeom prst="rect">
            <a:avLst/>
          </a:prstGeom>
          <a:noFill/>
        </p:spPr>
        <p:txBody>
          <a:bodyPr wrap="square" rtlCol="0">
            <a:spAutoFit/>
          </a:bodyPr>
          <a:lstStyle/>
          <a:p>
            <a:pPr algn="ctr"/>
            <a:r>
              <a:rPr lang="en-US" sz="3200" smtClean="0">
                <a:solidFill>
                  <a:prstClr val="black"/>
                </a:solidFill>
              </a:rPr>
              <a:t>Bài giải</a:t>
            </a:r>
            <a:endParaRPr lang="en-US" sz="3200">
              <a:solidFill>
                <a:prstClr val="black"/>
              </a:solidFill>
            </a:endParaRPr>
          </a:p>
          <a:p>
            <a:pPr algn="ctr"/>
            <a:r>
              <a:rPr lang="en-US" sz="3200" smtClean="0">
                <a:solidFill>
                  <a:prstClr val="black"/>
                </a:solidFill>
              </a:rPr>
              <a:t>Mua 1 cái compa phải trả số tiền là:</a:t>
            </a:r>
          </a:p>
          <a:p>
            <a:pPr algn="ctr"/>
            <a:r>
              <a:rPr lang="en-US" sz="3200" smtClean="0">
                <a:solidFill>
                  <a:prstClr val="black"/>
                </a:solidFill>
              </a:rPr>
              <a:t>10 000 : 5 = 2 000 (đồng)</a:t>
            </a:r>
          </a:p>
          <a:p>
            <a:pPr algn="ctr"/>
            <a:r>
              <a:rPr lang="en-US" sz="3200" smtClean="0">
                <a:solidFill>
                  <a:prstClr val="black"/>
                </a:solidFill>
              </a:rPr>
              <a:t>Mua 3 cái compa cùng loại phải trả số tiền là:</a:t>
            </a:r>
          </a:p>
          <a:p>
            <a:pPr algn="ctr"/>
            <a:r>
              <a:rPr lang="en-US" sz="3200" smtClean="0">
                <a:solidFill>
                  <a:prstClr val="black"/>
                </a:solidFill>
              </a:rPr>
              <a:t>2 000 x 3 = 6 000 (đồng)</a:t>
            </a:r>
          </a:p>
          <a:p>
            <a:pPr algn="r"/>
            <a:r>
              <a:rPr lang="en-US" sz="3200" smtClean="0">
                <a:solidFill>
                  <a:prstClr val="black"/>
                </a:solidFill>
              </a:rPr>
              <a:t>Đáp số: 6 000 đồng</a:t>
            </a:r>
            <a:endParaRPr lang="en-US" sz="3200" smtClean="0">
              <a:solidFill>
                <a:prstClr val="black"/>
              </a:solidFill>
            </a:endParaRPr>
          </a:p>
        </p:txBody>
      </p:sp>
    </p:spTree>
    <p:extLst>
      <p:ext uri="{BB962C8B-B14F-4D97-AF65-F5344CB8AC3E}">
        <p14:creationId xmlns:p14="http://schemas.microsoft.com/office/powerpoint/2010/main" val="340242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14&quot;&gt;&lt;/object&gt;&lt;object type=&quot;2&quot; unique_id=&quot;10015&quot;&gt;&lt;object type=&quot;3&quot; unique_id=&quot;10016&quot;&gt;&lt;property id=&quot;20148&quot; value=&quot;5&quot;/&gt;&lt;property id=&quot;20300&quot; value=&quot;Slide 1&quot;/&gt;&lt;property id=&quot;20307&quot; value=&quot;257&quot;/&gt;&lt;/object&gt;&lt;object type=&quot;3&quot; unique_id=&quot;10017&quot;&gt;&lt;property id=&quot;20148&quot; value=&quot;5&quot;/&gt;&lt;property id=&quot;20300&quot; value=&quot;Slide 2&quot;/&gt;&lt;property id=&quot;20307&quot; value=&quot;258&quot;/&gt;&lt;/object&gt;&lt;object type=&quot;3&quot; unique_id=&quot;10018&quot;&gt;&lt;property id=&quot;20148&quot; value=&quot;5&quot;/&gt;&lt;property id=&quot;20300&quot; value=&quot;Slide 3&quot;/&gt;&lt;property id=&quot;20307&quot; value=&quot;259&quot;/&gt;&lt;/object&gt;&lt;object type=&quot;3&quot; unique_id=&quot;10019&quot;&gt;&lt;property id=&quot;20148&quot; value=&quot;5&quot;/&gt;&lt;property id=&quot;20300&quot; value=&quot;Slide 4&quot;/&gt;&lt;property id=&quot;20307&quot; value=&quot;260&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263</Words>
  <Application>Microsoft Office PowerPoint</Application>
  <PresentationFormat>On-screen Show (4:3)</PresentationFormat>
  <Paragraphs>51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BichPhuong</dc:creator>
  <cp:lastModifiedBy>BichPhuong</cp:lastModifiedBy>
  <cp:revision>3</cp:revision>
  <dcterms:created xsi:type="dcterms:W3CDTF">2017-03-27T02:30:19Z</dcterms:created>
  <dcterms:modified xsi:type="dcterms:W3CDTF">2017-03-27T02:44:07Z</dcterms:modified>
</cp:coreProperties>
</file>